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2" r:id="rId4"/>
    <p:sldId id="263" r:id="rId5"/>
    <p:sldId id="264" r:id="rId6"/>
    <p:sldId id="266" r:id="rId7"/>
    <p:sldId id="267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Luís Mendão- GAT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E0573-5B06-4037-9676-4DBC488F659E}" type="datetimeFigureOut">
              <a:rPr lang="pt-PT" smtClean="0"/>
              <a:pPr/>
              <a:t>24/07/2018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Luís Mendão- GAT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4198-89BF-4879-8D5C-2CCF880ACB4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4975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smtClean="0"/>
              <a:t>Luís Mendão- GAT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8C4198-89BF-4879-8D5C-2CCF880ACB4D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6" name="Marcador de Posição do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855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4198-89BF-4879-8D5C-2CCF880ACB4D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Luís Mendão- GAT</a:t>
            </a:r>
            <a:endParaRPr lang="pt-PT"/>
          </a:p>
        </p:txBody>
      </p:sp>
      <p:sp>
        <p:nvSpPr>
          <p:cNvPr id="6" name="Marcador de Posição do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7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ageingwithhiv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714"/>
            <a:ext cx="8229600" cy="425531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Living with HIV, on Treatment for </a:t>
            </a:r>
            <a:r>
              <a:rPr lang="en-US" sz="3600" err="1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growing older :the impact on body and mind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 Luís Mendão – GAT/Coalition Plus/EATG</a:t>
            </a:r>
            <a:endParaRPr lang="en-US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m 4" descr="print_as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82" y="156780"/>
            <a:ext cx="982703" cy="9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Ageing with HIV it’s a big EATG project since December 2015 till June 2018 witch the goals were:</a:t>
            </a:r>
          </a:p>
          <a:p>
            <a:endParaRPr lang="en-US" sz="2000" dirty="0" smtClean="0"/>
          </a:p>
          <a:p>
            <a:r>
              <a:rPr lang="en-US" sz="2000" dirty="0" smtClean="0"/>
              <a:t>To increase knowledge on HIV and Ageing medical and related psychosocial aspects from a lifecycle perspective.</a:t>
            </a:r>
          </a:p>
          <a:p>
            <a:endParaRPr lang="en-US" sz="2000" dirty="0" smtClean="0"/>
          </a:p>
          <a:p>
            <a:r>
              <a:rPr lang="en-US" sz="2000" dirty="0" smtClean="0"/>
              <a:t>To identify and raise awareness regarding unmet care needs for PLHIV/AIDS.</a:t>
            </a:r>
          </a:p>
          <a:p>
            <a:endParaRPr lang="en-US" sz="2000" dirty="0" smtClean="0"/>
          </a:p>
          <a:p>
            <a:r>
              <a:rPr lang="en-US" sz="2000" dirty="0" smtClean="0"/>
              <a:t>To provide networking opportunities for establishing collaborative efforts to advocate for priorities in the HIV and ageing domain.</a:t>
            </a:r>
          </a:p>
          <a:p>
            <a:endParaRPr lang="en-US" sz="2000" dirty="0" smtClean="0"/>
          </a:p>
          <a:p>
            <a:r>
              <a:rPr lang="en-US" sz="2000" dirty="0" smtClean="0"/>
              <a:t>For more details please visit </a:t>
            </a:r>
            <a:r>
              <a:rPr lang="pt-PT" sz="2000" dirty="0" smtClean="0">
                <a:hlinkClick r:id="rId2"/>
              </a:rPr>
              <a:t>https://www.ageingwithhiv.com/</a:t>
            </a:r>
            <a:endParaRPr lang="en-US" sz="2000" dirty="0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638"/>
            <a:ext cx="2257865" cy="101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European AIDS Treatment Grou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1866" y="274638"/>
            <a:ext cx="2689617" cy="101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print_ass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82" y="156780"/>
            <a:ext cx="982703" cy="9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98276" y="815234"/>
            <a:ext cx="4888523" cy="531093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000" dirty="0" smtClean="0"/>
              <a:t>We are also deeply involved in the initiative HIV OUTCOMES that for a year-long collaborative process captured the perspectives and expertise of people living with HIV, clinicians, public health professionals, and the wider HIV community.</a:t>
            </a:r>
          </a:p>
          <a:p>
            <a:pPr>
              <a:buNone/>
            </a:pPr>
            <a:r>
              <a:rPr lang="en-US" sz="2000" dirty="0" smtClean="0"/>
              <a:t>     </a:t>
            </a:r>
          </a:p>
          <a:p>
            <a:pPr>
              <a:buNone/>
            </a:pPr>
            <a:r>
              <a:rPr lang="en-US" sz="2000" dirty="0" smtClean="0"/>
              <a:t>     The compiled recommendations were launched at the European Parliament with cross-party support from Members of the European Parliament </a:t>
            </a:r>
            <a:r>
              <a:rPr lang="pt-PT" sz="2000" dirty="0" err="1" smtClean="0"/>
              <a:t>on</a:t>
            </a:r>
            <a:r>
              <a:rPr lang="pt-PT" sz="2000" dirty="0" smtClean="0"/>
              <a:t> 29 </a:t>
            </a:r>
            <a:r>
              <a:rPr lang="pt-PT" sz="2000" dirty="0" err="1" smtClean="0"/>
              <a:t>November</a:t>
            </a:r>
            <a:r>
              <a:rPr lang="pt-PT" sz="2000" dirty="0" smtClean="0"/>
              <a:t> 2017.</a:t>
            </a:r>
          </a:p>
        </p:txBody>
      </p:sp>
      <p:pic>
        <p:nvPicPr>
          <p:cNvPr id="5" name="Imagem 4" descr="HIV Outcom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25" y="815234"/>
            <a:ext cx="3460651" cy="26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717625" y="5008098"/>
            <a:ext cx="2897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http://hivoutcomes.eu/</a:t>
            </a:r>
            <a:endParaRPr lang="pt-PT" dirty="0"/>
          </a:p>
        </p:txBody>
      </p:sp>
      <p:pic>
        <p:nvPicPr>
          <p:cNvPr id="8" name="Imagem 7" descr="print_as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82" y="156780"/>
            <a:ext cx="982703" cy="982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20505"/>
            <a:ext cx="8229600" cy="560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HIV OUTCOMES RECOMENDATIONS: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000" dirty="0" smtClean="0"/>
              <a:t>Adopt an integrated, outcomes-focused, and patient-</a:t>
            </a:r>
            <a:r>
              <a:rPr lang="en-US" sz="2000" dirty="0" err="1" smtClean="0"/>
              <a:t>centred</a:t>
            </a:r>
            <a:r>
              <a:rPr lang="en-US" sz="2000" dirty="0" smtClean="0"/>
              <a:t> approach to long-term HIV care</a:t>
            </a:r>
          </a:p>
          <a:p>
            <a:endParaRPr lang="en-US" sz="2000" dirty="0" smtClean="0"/>
          </a:p>
          <a:p>
            <a:r>
              <a:rPr lang="en-US" sz="2000" dirty="0" smtClean="0"/>
              <a:t>Expand national monitoring of long-term HIV care and outcomes</a:t>
            </a:r>
          </a:p>
          <a:p>
            <a:endParaRPr lang="en-US" sz="2000" dirty="0" smtClean="0"/>
          </a:p>
          <a:p>
            <a:r>
              <a:rPr lang="en-US" sz="2000" dirty="0" smtClean="0"/>
              <a:t>Fund cohort studies to provide information on the long-term health of people living with HIV</a:t>
            </a:r>
          </a:p>
          <a:p>
            <a:endParaRPr lang="en-US" sz="2000" dirty="0" smtClean="0"/>
          </a:p>
          <a:p>
            <a:r>
              <a:rPr lang="en-US" sz="2000" dirty="0" smtClean="0"/>
              <a:t>Erase (and monitor) stigma and discrimination within health systems</a:t>
            </a:r>
          </a:p>
          <a:p>
            <a:endParaRPr lang="en-US" sz="2000" dirty="0" smtClean="0"/>
          </a:p>
          <a:p>
            <a:r>
              <a:rPr lang="en-US" sz="2000" dirty="0" smtClean="0"/>
              <a:t>Upscale involvement of the HIV community in priority setting at country level</a:t>
            </a:r>
          </a:p>
          <a:p>
            <a:endParaRPr lang="pt-PT" dirty="0"/>
          </a:p>
        </p:txBody>
      </p:sp>
      <p:pic>
        <p:nvPicPr>
          <p:cNvPr id="4" name="Imagem 3" descr="print_as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82" y="156780"/>
            <a:ext cx="982703" cy="982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234" y="156780"/>
            <a:ext cx="3974123" cy="6001073"/>
          </a:xfrm>
        </p:spPr>
        <p:txBody>
          <a:bodyPr>
            <a:noAutofit/>
          </a:bodyPr>
          <a:lstStyle/>
          <a:p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2000" b="0" dirty="0" err="1" smtClean="0">
                <a:solidFill>
                  <a:schemeClr val="tx1"/>
                </a:solidFill>
              </a:rPr>
              <a:t>I’m</a:t>
            </a:r>
            <a:r>
              <a:rPr lang="pt-PT" sz="2000" b="0" dirty="0" smtClean="0">
                <a:solidFill>
                  <a:schemeClr val="tx1"/>
                </a:solidFill>
              </a:rPr>
              <a:t> Portuguese, 60y</a:t>
            </a:r>
            <a:br>
              <a:rPr lang="pt-PT" sz="2000" b="0" dirty="0" smtClean="0">
                <a:solidFill>
                  <a:schemeClr val="tx1"/>
                </a:solidFill>
              </a:rPr>
            </a:br>
            <a:r>
              <a:rPr lang="pt-PT" sz="2000" b="0" dirty="0" err="1" smtClean="0">
                <a:solidFill>
                  <a:schemeClr val="tx1"/>
                </a:solidFill>
              </a:rPr>
              <a:t>diagnosed</a:t>
            </a:r>
            <a:r>
              <a:rPr lang="pt-PT" sz="2000" b="0" dirty="0" smtClean="0">
                <a:solidFill>
                  <a:schemeClr val="tx1"/>
                </a:solidFill>
              </a:rPr>
              <a:t> 22years ago AIDS C3 2CD4, HCV, </a:t>
            </a:r>
            <a:r>
              <a:rPr lang="pt-PT" sz="2000" b="0" dirty="0" err="1" smtClean="0">
                <a:solidFill>
                  <a:schemeClr val="tx1"/>
                </a:solidFill>
              </a:rPr>
              <a:t>dying</a:t>
            </a:r>
            <a:r>
              <a:rPr lang="pt-PT" sz="2000" b="0" dirty="0" smtClean="0">
                <a:solidFill>
                  <a:schemeClr val="tx1"/>
                </a:solidFill>
              </a:rPr>
              <a:t>, CMV </a:t>
            </a:r>
            <a:r>
              <a:rPr lang="pt-PT" sz="2000" b="0" dirty="0" err="1" smtClean="0">
                <a:solidFill>
                  <a:schemeClr val="tx1"/>
                </a:solidFill>
              </a:rPr>
              <a:t>retinitis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both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eyes</a:t>
            </a:r>
            <a:r>
              <a:rPr lang="pt-PT" sz="2000" b="0" dirty="0" smtClean="0">
                <a:solidFill>
                  <a:schemeClr val="tx1"/>
                </a:solidFill>
              </a:rPr>
              <a:t>, etc.</a:t>
            </a:r>
            <a:br>
              <a:rPr lang="pt-PT" sz="2000" b="0" dirty="0" smtClean="0">
                <a:solidFill>
                  <a:schemeClr val="tx1"/>
                </a:solidFill>
              </a:rPr>
            </a:br>
            <a:r>
              <a:rPr lang="pt-PT" sz="2000" b="0" dirty="0" err="1" smtClean="0">
                <a:solidFill>
                  <a:schemeClr val="tx1"/>
                </a:solidFill>
              </a:rPr>
              <a:t>First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treatment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br>
              <a:rPr lang="pt-PT" sz="2000" b="0" dirty="0" smtClean="0">
                <a:solidFill>
                  <a:schemeClr val="tx1"/>
                </a:solidFill>
              </a:rPr>
            </a:br>
            <a:r>
              <a:rPr lang="pt-PT" sz="2000" b="0" dirty="0" err="1" smtClean="0">
                <a:solidFill>
                  <a:schemeClr val="tx1"/>
                </a:solidFill>
              </a:rPr>
              <a:t>Norvir</a:t>
            </a:r>
            <a:r>
              <a:rPr lang="pt-PT" sz="2000" b="0" dirty="0" smtClean="0">
                <a:solidFill>
                  <a:schemeClr val="tx1"/>
                </a:solidFill>
              </a:rPr>
              <a:t>, 1,2g/</a:t>
            </a:r>
            <a:r>
              <a:rPr lang="pt-PT" sz="2000" b="0" dirty="0" err="1" smtClean="0">
                <a:solidFill>
                  <a:schemeClr val="tx1"/>
                </a:solidFill>
              </a:rPr>
              <a:t>three</a:t>
            </a:r>
            <a:r>
              <a:rPr lang="pt-PT" sz="2000" b="0" dirty="0" smtClean="0">
                <a:solidFill>
                  <a:schemeClr val="tx1"/>
                </a:solidFill>
              </a:rPr>
              <a:t> time/</a:t>
            </a:r>
            <a:r>
              <a:rPr lang="pt-PT" sz="2000" b="0" dirty="0" err="1" smtClean="0">
                <a:solidFill>
                  <a:schemeClr val="tx1"/>
                </a:solidFill>
              </a:rPr>
              <a:t>day</a:t>
            </a:r>
            <a:r>
              <a:rPr lang="pt-PT" sz="2000" b="0" dirty="0" smtClean="0">
                <a:solidFill>
                  <a:schemeClr val="tx1"/>
                </a:solidFill>
              </a:rPr>
              <a:t> , D4T </a:t>
            </a:r>
            <a:r>
              <a:rPr lang="pt-PT" sz="2000" b="0" dirty="0" err="1" smtClean="0">
                <a:solidFill>
                  <a:schemeClr val="tx1"/>
                </a:solidFill>
              </a:rPr>
              <a:t>twice</a:t>
            </a:r>
            <a:r>
              <a:rPr lang="pt-PT" sz="2000" b="0" dirty="0" smtClean="0">
                <a:solidFill>
                  <a:schemeClr val="tx1"/>
                </a:solidFill>
              </a:rPr>
              <a:t>, DDI </a:t>
            </a:r>
            <a:r>
              <a:rPr lang="pt-PT" sz="2000" b="0" dirty="0" err="1" smtClean="0">
                <a:solidFill>
                  <a:schemeClr val="tx1"/>
                </a:solidFill>
              </a:rPr>
              <a:t>twice</a:t>
            </a:r>
            <a:r>
              <a:rPr lang="pt-PT" sz="2000" b="0" dirty="0" smtClean="0">
                <a:solidFill>
                  <a:schemeClr val="tx1"/>
                </a:solidFill>
              </a:rPr>
              <a:t>, </a:t>
            </a:r>
            <a:r>
              <a:rPr lang="pt-PT" sz="2000" b="0" dirty="0" err="1" smtClean="0">
                <a:solidFill>
                  <a:schemeClr val="tx1"/>
                </a:solidFill>
              </a:rPr>
              <a:t>ganciclovir</a:t>
            </a:r>
            <a:r>
              <a:rPr lang="pt-PT" sz="2000" b="0" dirty="0" smtClean="0">
                <a:solidFill>
                  <a:schemeClr val="tx1"/>
                </a:solidFill>
              </a:rPr>
              <a:t> 3 times/</a:t>
            </a:r>
            <a:r>
              <a:rPr lang="pt-PT" sz="2000" b="0" dirty="0" err="1" smtClean="0">
                <a:solidFill>
                  <a:schemeClr val="tx1"/>
                </a:solidFill>
              </a:rPr>
              <a:t>day</a:t>
            </a:r>
            <a:r>
              <a:rPr lang="pt-PT" sz="2000" b="0" dirty="0" smtClean="0">
                <a:solidFill>
                  <a:schemeClr val="tx1"/>
                </a:solidFill>
              </a:rPr>
              <a:t>,  </a:t>
            </a:r>
            <a:r>
              <a:rPr lang="pt-PT" sz="2000" b="0" dirty="0" err="1" smtClean="0">
                <a:solidFill>
                  <a:schemeClr val="tx1"/>
                </a:solidFill>
              </a:rPr>
              <a:t>bactrim</a:t>
            </a:r>
            <a:r>
              <a:rPr lang="pt-PT" sz="2000" b="0" dirty="0" smtClean="0">
                <a:solidFill>
                  <a:schemeClr val="tx1"/>
                </a:solidFill>
              </a:rPr>
              <a:t> 3/times </a:t>
            </a:r>
            <a:r>
              <a:rPr lang="pt-PT" sz="2000" b="0" dirty="0" err="1" smtClean="0">
                <a:solidFill>
                  <a:schemeClr val="tx1"/>
                </a:solidFill>
              </a:rPr>
              <a:t>week</a:t>
            </a:r>
            <a:r>
              <a:rPr lang="pt-PT" sz="2000" b="0" dirty="0" smtClean="0">
                <a:solidFill>
                  <a:schemeClr val="tx1"/>
                </a:solidFill>
              </a:rPr>
              <a:t> etc.</a:t>
            </a:r>
            <a:br>
              <a:rPr lang="pt-PT" sz="2000" b="0" dirty="0" smtClean="0">
                <a:solidFill>
                  <a:schemeClr val="tx1"/>
                </a:solidFill>
              </a:rPr>
            </a:br>
            <a:r>
              <a:rPr lang="pt-PT" sz="2000" b="0" dirty="0" smtClean="0">
                <a:solidFill>
                  <a:schemeClr val="tx1"/>
                </a:solidFill>
              </a:rPr>
              <a:t>10 </a:t>
            </a:r>
            <a:r>
              <a:rPr lang="pt-PT" sz="2000" b="0" dirty="0" err="1" smtClean="0">
                <a:solidFill>
                  <a:schemeClr val="tx1"/>
                </a:solidFill>
              </a:rPr>
              <a:t>intakes</a:t>
            </a:r>
            <a:r>
              <a:rPr lang="pt-PT" sz="2000" b="0" dirty="0" smtClean="0">
                <a:solidFill>
                  <a:schemeClr val="tx1"/>
                </a:solidFill>
              </a:rPr>
              <a:t> a </a:t>
            </a:r>
            <a:r>
              <a:rPr lang="pt-PT" sz="2000" b="0" dirty="0" err="1" smtClean="0">
                <a:solidFill>
                  <a:schemeClr val="tx1"/>
                </a:solidFill>
              </a:rPr>
              <a:t>day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all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with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food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restrictions</a:t>
            </a:r>
            <a:r>
              <a:rPr lang="pt-PT" sz="2000" b="0" dirty="0" smtClean="0">
                <a:solidFill>
                  <a:schemeClr val="tx1"/>
                </a:solidFill>
              </a:rPr>
              <a:t>, </a:t>
            </a:r>
            <a:br>
              <a:rPr lang="pt-PT" sz="2000" b="0" dirty="0" smtClean="0">
                <a:solidFill>
                  <a:schemeClr val="tx1"/>
                </a:solidFill>
              </a:rPr>
            </a:br>
            <a:r>
              <a:rPr lang="pt-PT" sz="2000" b="0" dirty="0" smtClean="0">
                <a:solidFill>
                  <a:schemeClr val="tx1"/>
                </a:solidFill>
              </a:rPr>
              <a:t/>
            </a:r>
            <a:br>
              <a:rPr lang="pt-PT" sz="2000" b="0" dirty="0" smtClean="0">
                <a:solidFill>
                  <a:schemeClr val="tx1"/>
                </a:solidFill>
              </a:rPr>
            </a:br>
            <a:r>
              <a:rPr lang="pt-PT" sz="2000" b="0" dirty="0" err="1" smtClean="0">
                <a:solidFill>
                  <a:schemeClr val="tx1"/>
                </a:solidFill>
              </a:rPr>
              <a:t>Previous</a:t>
            </a:r>
            <a:r>
              <a:rPr lang="pt-PT" sz="2000" b="0" dirty="0" smtClean="0">
                <a:solidFill>
                  <a:schemeClr val="tx1"/>
                </a:solidFill>
              </a:rPr>
              <a:t> 5 </a:t>
            </a:r>
            <a:r>
              <a:rPr lang="pt-PT" sz="2000" b="0" dirty="0" err="1" smtClean="0">
                <a:solidFill>
                  <a:schemeClr val="tx1"/>
                </a:solidFill>
              </a:rPr>
              <a:t>years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went</a:t>
            </a:r>
            <a:r>
              <a:rPr lang="pt-PT" sz="2000" b="0" dirty="0" smtClean="0">
                <a:solidFill>
                  <a:schemeClr val="tx1"/>
                </a:solidFill>
              </a:rPr>
              <a:t> to </a:t>
            </a:r>
            <a:r>
              <a:rPr lang="pt-PT" sz="2000" b="0" dirty="0" err="1" smtClean="0">
                <a:solidFill>
                  <a:schemeClr val="tx1"/>
                </a:solidFill>
              </a:rPr>
              <a:t>Healthcare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several</a:t>
            </a:r>
            <a:r>
              <a:rPr lang="pt-PT" sz="2000" b="0" dirty="0" smtClean="0">
                <a:solidFill>
                  <a:schemeClr val="tx1"/>
                </a:solidFill>
              </a:rPr>
              <a:t> times, herpes zortes, </a:t>
            </a:r>
            <a:r>
              <a:rPr lang="pt-PT" sz="2000" b="0" dirty="0" err="1" smtClean="0">
                <a:solidFill>
                  <a:schemeClr val="tx1"/>
                </a:solidFill>
              </a:rPr>
              <a:t>molluscum</a:t>
            </a:r>
            <a:r>
              <a:rPr lang="pt-PT" sz="2000" b="0" dirty="0" smtClean="0">
                <a:solidFill>
                  <a:schemeClr val="tx1"/>
                </a:solidFill>
              </a:rPr>
              <a:t>, </a:t>
            </a:r>
            <a:r>
              <a:rPr lang="pt-PT" sz="2000" b="0" dirty="0" err="1" smtClean="0">
                <a:solidFill>
                  <a:schemeClr val="tx1"/>
                </a:solidFill>
              </a:rPr>
              <a:t>pneunomia</a:t>
            </a:r>
            <a:r>
              <a:rPr lang="pt-PT" sz="2000" b="0" dirty="0" smtClean="0">
                <a:solidFill>
                  <a:schemeClr val="tx1"/>
                </a:solidFill>
              </a:rPr>
              <a:t>, alopecia areata, </a:t>
            </a:r>
            <a:r>
              <a:rPr lang="pt-PT" sz="2000" b="0" dirty="0" err="1" smtClean="0">
                <a:solidFill>
                  <a:schemeClr val="tx1"/>
                </a:solidFill>
              </a:rPr>
              <a:t>weith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loss</a:t>
            </a:r>
            <a:r>
              <a:rPr lang="pt-PT" sz="2000" b="0" dirty="0" smtClean="0">
                <a:solidFill>
                  <a:schemeClr val="tx1"/>
                </a:solidFill>
              </a:rPr>
              <a:t>,  extreme </a:t>
            </a:r>
            <a:r>
              <a:rPr lang="pt-PT" sz="2000" b="0" dirty="0" err="1" smtClean="0">
                <a:solidFill>
                  <a:schemeClr val="tx1"/>
                </a:solidFill>
              </a:rPr>
              <a:t>fatige</a:t>
            </a:r>
            <a:r>
              <a:rPr lang="pt-PT" sz="2000" b="0" dirty="0" smtClean="0">
                <a:solidFill>
                  <a:schemeClr val="tx1"/>
                </a:solidFill>
              </a:rPr>
              <a:t>, </a:t>
            </a:r>
            <a:r>
              <a:rPr lang="pt-PT" sz="2000" b="0" dirty="0" err="1" smtClean="0">
                <a:solidFill>
                  <a:schemeClr val="tx1"/>
                </a:solidFill>
              </a:rPr>
              <a:t>candida</a:t>
            </a:r>
            <a:r>
              <a:rPr lang="pt-PT" sz="2000" b="0" dirty="0" smtClean="0">
                <a:solidFill>
                  <a:schemeClr val="tx1"/>
                </a:solidFill>
              </a:rPr>
              <a:t> </a:t>
            </a:r>
            <a:r>
              <a:rPr lang="pt-PT" sz="2000" b="0" dirty="0" err="1" smtClean="0">
                <a:solidFill>
                  <a:schemeClr val="tx1"/>
                </a:solidFill>
              </a:rPr>
              <a:t>alb</a:t>
            </a:r>
            <a:r>
              <a:rPr lang="pt-PT" sz="2000" b="0" dirty="0" smtClean="0">
                <a:solidFill>
                  <a:schemeClr val="tx1"/>
                </a:solidFill>
              </a:rPr>
              <a:t>. Diagnose </a:t>
            </a:r>
            <a:r>
              <a:rPr lang="pt-PT" sz="2000" b="0" dirty="0" err="1" smtClean="0">
                <a:solidFill>
                  <a:schemeClr val="tx1"/>
                </a:solidFill>
              </a:rPr>
              <a:t>depression</a:t>
            </a:r>
            <a:r>
              <a:rPr lang="pt-PT" sz="2000" b="0" dirty="0" smtClean="0">
                <a:solidFill>
                  <a:schemeClr val="tx1"/>
                </a:solidFill>
              </a:rPr>
              <a:t> major</a:t>
            </a: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1800" dirty="0"/>
          </a:p>
        </p:txBody>
      </p:sp>
      <p:pic>
        <p:nvPicPr>
          <p:cNvPr id="4" name="Marcador de Posição de Conteúdo 3" descr="27459303_1779430088742186_198448678275483157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9409" y="1139483"/>
            <a:ext cx="3807390" cy="5076520"/>
          </a:xfrm>
        </p:spPr>
      </p:pic>
      <p:pic>
        <p:nvPicPr>
          <p:cNvPr id="6" name="Imagem 5" descr="print_as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82" y="156780"/>
            <a:ext cx="982703" cy="982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Final </a:t>
            </a:r>
            <a:r>
              <a:rPr lang="pt-PT" dirty="0" err="1" smtClean="0"/>
              <a:t>considerations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 descr="print_as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18" y="156780"/>
            <a:ext cx="1163867" cy="1163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print_as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18" y="156780"/>
            <a:ext cx="1163867" cy="1163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6187</TotalTime>
  <Words>239</Words>
  <Application>Microsoft Office PowerPoint</Application>
  <PresentationFormat>Apresentação no Ecrã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Raleway</vt:lpstr>
      <vt:lpstr>Roboto</vt:lpstr>
      <vt:lpstr>AIDS 2016_Template</vt:lpstr>
      <vt:lpstr>Living with HIV, on Treatment for life, and growing older :the impact on body and mind    Luís Mendão – GAT/Coalition Plus/EATG</vt:lpstr>
      <vt:lpstr>Apresentação do PowerPoint</vt:lpstr>
      <vt:lpstr>Apresentação do PowerPoint</vt:lpstr>
      <vt:lpstr>Apresentação do PowerPoint</vt:lpstr>
      <vt:lpstr>  I’m Portuguese, 60y diagnosed 22years ago AIDS C3 2CD4, HCV, dying, CMV retinitis both eyes, etc. First treatment  Norvir, 1,2g/three time/day , D4T twice, DDI twice, ganciclovir 3 times/day,  bactrim 3/times week etc. 10 intakes a day all with food restrictions,   Previous 5 years went to Healthcare several times, herpes zortes, molluscum, pneunomia, alopecia areata, weith loss,  extreme fatige, candida alb. Diagnose depression major   </vt:lpstr>
      <vt:lpstr>Final considerations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gat viagens</cp:lastModifiedBy>
  <cp:revision>56</cp:revision>
  <cp:lastPrinted>2017-01-16T15:31:13Z</cp:lastPrinted>
  <dcterms:created xsi:type="dcterms:W3CDTF">2017-01-13T09:09:35Z</dcterms:created>
  <dcterms:modified xsi:type="dcterms:W3CDTF">2018-07-24T22:45:49Z</dcterms:modified>
</cp:coreProperties>
</file>